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7" r:id="rId2"/>
    <p:sldId id="259" r:id="rId3"/>
    <p:sldId id="263" r:id="rId4"/>
    <p:sldId id="261" r:id="rId5"/>
    <p:sldId id="270" r:id="rId6"/>
    <p:sldId id="265" r:id="rId7"/>
    <p:sldId id="269" r:id="rId8"/>
    <p:sldId id="262" r:id="rId9"/>
    <p:sldId id="271" r:id="rId10"/>
    <p:sldId id="268" r:id="rId11"/>
    <p:sldId id="272" r:id="rId12"/>
    <p:sldId id="258" r:id="rId13"/>
  </p:sldIdLst>
  <p:sldSz cx="9144000" cy="6858000" type="screen4x3"/>
  <p:notesSz cx="6881813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5" autoAdjust="0"/>
    <p:restoredTop sz="94660"/>
  </p:normalViewPr>
  <p:slideViewPr>
    <p:cSldViewPr>
      <p:cViewPr varScale="1">
        <p:scale>
          <a:sx n="72" d="100"/>
          <a:sy n="72" d="100"/>
        </p:scale>
        <p:origin x="116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18/04/2022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18/04/2022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18/04/2022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18/04/2022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18/04/2022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18/04/2022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18/04/2022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18/04/2022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18/04/2022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18/04/2022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4875-3ADB-4E8F-9108-CA912AAFB801}" type="datetimeFigureOut">
              <a:rPr lang="es-CO" smtClean="0"/>
              <a:pPr/>
              <a:t>18/04/2022</a:t>
            </a:fld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99152B-084F-4BAB-A005-153C83C46D07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2E74875-3ADB-4E8F-9108-CA912AAFB801}" type="datetimeFigureOut">
              <a:rPr lang="es-CO" smtClean="0"/>
              <a:pPr/>
              <a:t>18/04/2022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6040736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17" y="5013176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949108" y="2222107"/>
            <a:ext cx="7143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5400" b="1" dirty="0">
                <a:solidFill>
                  <a:schemeClr val="accent2">
                    <a:lumMod val="50000"/>
                  </a:schemeClr>
                </a:solidFill>
                <a:latin typeface="Century Gothic" pitchFamily="34" charset="0"/>
              </a:rPr>
              <a:t>RENDICION DE CUENTAS SG SST 2021</a:t>
            </a:r>
          </a:p>
        </p:txBody>
      </p:sp>
      <p:sp>
        <p:nvSpPr>
          <p:cNvPr id="2" name="1 Rectángulo"/>
          <p:cNvSpPr/>
          <p:nvPr/>
        </p:nvSpPr>
        <p:spPr>
          <a:xfrm>
            <a:off x="755576" y="1536174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17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1744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5987686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17" y="4941168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043608" y="83618"/>
            <a:ext cx="6821417" cy="543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es-CO" sz="2000" dirty="0">
                <a:solidFill>
                  <a:srgbClr val="000000"/>
                </a:solidFill>
              </a:rPr>
            </a:br>
            <a:r>
              <a:rPr lang="es-CO" sz="28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COPASST Y CONVIVENCIA</a:t>
            </a:r>
          </a:p>
          <a:p>
            <a:endParaRPr lang="es-CO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O" sz="20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REUNIONES MENSUALES COPASST: </a:t>
            </a:r>
            <a:r>
              <a:rPr lang="es-CO" sz="2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12 Reuniones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CO" sz="20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REUNIONES TRIMESTRALES CONVIVENCIA: </a:t>
            </a:r>
            <a:r>
              <a:rPr lang="es-CO" sz="2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 Reuniones</a:t>
            </a:r>
          </a:p>
          <a:p>
            <a:pPr>
              <a:lnSpc>
                <a:spcPct val="150000"/>
              </a:lnSpc>
            </a:pPr>
            <a:r>
              <a:rPr lang="es-C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CO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28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BRIGADA DE EMERGENCIAS </a:t>
            </a:r>
          </a:p>
          <a:p>
            <a:endParaRPr lang="es-CO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20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Brigadistas: </a:t>
            </a:r>
          </a:p>
          <a:p>
            <a:endParaRPr lang="es-CO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Jessica Restrepo – Wilfredy Arias- Marisela Salazar </a:t>
            </a:r>
          </a:p>
          <a:p>
            <a:endParaRPr lang="es-CO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O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755576" y="1536175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734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1744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5987686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9717" y="4941168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043608" y="83618"/>
            <a:ext cx="6821417" cy="4642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es-CO" sz="2000" dirty="0">
                <a:solidFill>
                  <a:srgbClr val="000000"/>
                </a:solidFill>
              </a:rPr>
            </a:br>
            <a:endParaRPr lang="es-CO" sz="2800" b="1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CO" sz="2800" b="1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SIMULACRO DE EVACUACION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s-CO" sz="2800" b="1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Se realizo el dia 22 de diciembre del 2021 teniendo como punto de encuentro la iglesia San Pedro y San Pablo los Naranjos, la evacuación de los funcionarios llegando al punto de encuentro tuvo una duración de 1 minuto y 12 segundos</a:t>
            </a:r>
            <a:r>
              <a:rPr lang="es-CO" sz="24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  <a:endParaRPr lang="es-CO" sz="2400" dirty="0">
              <a:solidFill>
                <a:srgbClr val="000000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CO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755576" y="1536175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7822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6008767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2907" y="4944076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370326" y="1897088"/>
            <a:ext cx="635919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600" b="1" dirty="0">
                <a:solidFill>
                  <a:srgbClr val="000000"/>
                </a:solidFill>
                <a:latin typeface="Arial Narrow" panose="020B0606020202030204" pitchFamily="34" charset="0"/>
              </a:rPr>
              <a:t>Recuerda…</a:t>
            </a:r>
          </a:p>
          <a:p>
            <a:pPr algn="ctr"/>
            <a:endParaRPr lang="es-CO" sz="3600" dirty="0">
              <a:solidFill>
                <a:srgbClr val="000000"/>
              </a:solidFill>
              <a:latin typeface="Century Gothic" pitchFamily="34" charset="0"/>
            </a:endParaRPr>
          </a:p>
          <a:p>
            <a:pPr algn="ctr"/>
            <a:r>
              <a:rPr lang="es-ES" sz="5400" dirty="0">
                <a:latin typeface="Arial Narrow" panose="020B0606020202030204" pitchFamily="34" charset="0"/>
              </a:rPr>
              <a:t>¡Se inteligente! Seguridad es tiempo presente</a:t>
            </a:r>
            <a:r>
              <a:rPr lang="es-ES" sz="4000" dirty="0"/>
              <a:t>.</a:t>
            </a:r>
            <a:endParaRPr lang="es-CO" sz="4000" b="1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539552" y="1556792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434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565" y="6008767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565" y="4941168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259632" y="1720840"/>
            <a:ext cx="682141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600" dirty="0">
                <a:solidFill>
                  <a:srgbClr val="000000"/>
                </a:solidFill>
                <a:latin typeface="Arial Narrow" panose="020B0606020202030204" pitchFamily="34" charset="0"/>
              </a:rPr>
              <a:t>Sistema de Gestión de la Seguridad y la Salud en el Trabajo </a:t>
            </a:r>
            <a:r>
              <a:rPr lang="es-CO" sz="3600" b="1" dirty="0">
                <a:solidFill>
                  <a:srgbClr val="000000"/>
                </a:solidFill>
                <a:latin typeface="Arial Narrow" panose="020B0606020202030204" pitchFamily="34" charset="0"/>
              </a:rPr>
              <a:t>SG-SST</a:t>
            </a:r>
          </a:p>
          <a:p>
            <a:pPr algn="ctr"/>
            <a:endParaRPr lang="es-CO" sz="36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es-CO" sz="3600" b="1" dirty="0">
                <a:solidFill>
                  <a:srgbClr val="000000"/>
                </a:solidFill>
                <a:latin typeface="Arial Narrow" panose="020B0606020202030204" pitchFamily="34" charset="0"/>
              </a:rPr>
              <a:t>Decreto 1072 de 2015 Resolución 0312 de 2019 </a:t>
            </a:r>
          </a:p>
        </p:txBody>
      </p:sp>
      <p:sp>
        <p:nvSpPr>
          <p:cNvPr id="2" name="1 Rectángulo"/>
          <p:cNvSpPr/>
          <p:nvPr/>
        </p:nvSpPr>
        <p:spPr>
          <a:xfrm>
            <a:off x="755576" y="1536175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00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6008767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4989661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002216" y="815239"/>
            <a:ext cx="6821417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600" b="1" dirty="0">
                <a:solidFill>
                  <a:srgbClr val="000000"/>
                </a:solidFill>
                <a:latin typeface="Arial Narrow" panose="020B0606020202030204" pitchFamily="34" charset="0"/>
              </a:rPr>
              <a:t>Objetivo</a:t>
            </a:r>
            <a:r>
              <a:rPr lang="es-CO" sz="2800" b="1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</a:p>
          <a:p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</a:rPr>
              <a:t>Proteger la salud y la seguridad de los trabajadores </a:t>
            </a:r>
          </a:p>
        </p:txBody>
      </p:sp>
      <p:sp>
        <p:nvSpPr>
          <p:cNvPr id="2" name="1 Rectángulo"/>
          <p:cNvSpPr/>
          <p:nvPr/>
        </p:nvSpPr>
        <p:spPr>
          <a:xfrm>
            <a:off x="1242282" y="1988840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8 Rectángulo">
            <a:extLst>
              <a:ext uri="{FF2B5EF4-FFF2-40B4-BE49-F238E27FC236}">
                <a16:creationId xmlns:a16="http://schemas.microsoft.com/office/drawing/2014/main" id="{AF1949D2-A539-466C-9867-DB7F76DD13B6}"/>
              </a:ext>
            </a:extLst>
          </p:cNvPr>
          <p:cNvSpPr/>
          <p:nvPr/>
        </p:nvSpPr>
        <p:spPr>
          <a:xfrm>
            <a:off x="984839" y="2636912"/>
            <a:ext cx="748883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600" b="1" dirty="0">
                <a:solidFill>
                  <a:srgbClr val="000000"/>
                </a:solidFill>
                <a:latin typeface="Arial Narrow" panose="020B0606020202030204" pitchFamily="34" charset="0"/>
              </a:rPr>
              <a:t>Resultados 2021</a:t>
            </a:r>
          </a:p>
          <a:p>
            <a:endParaRPr lang="es-CO" sz="36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</a:rPr>
              <a:t>Evaluación Estándares Mínimos SST Resolución 0312 de 2019: </a:t>
            </a:r>
            <a:r>
              <a:rPr lang="es-CO" sz="2800" b="1" dirty="0">
                <a:solidFill>
                  <a:srgbClr val="000000"/>
                </a:solidFill>
                <a:latin typeface="Arial Narrow" panose="020B0606020202030204" pitchFamily="34" charset="0"/>
              </a:rPr>
              <a:t>100%</a:t>
            </a:r>
          </a:p>
          <a:p>
            <a:endParaRPr lang="es-CO" sz="28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</a:rPr>
              <a:t>Cumplimiento plan anual </a:t>
            </a:r>
          </a:p>
          <a:p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</a:rPr>
              <a:t>    de trabajo SST 2020: </a:t>
            </a:r>
            <a:r>
              <a:rPr lang="es-CO" sz="2800" b="1" dirty="0">
                <a:solidFill>
                  <a:srgbClr val="000000"/>
                </a:solidFill>
                <a:latin typeface="Arial Narrow" panose="020B0606020202030204" pitchFamily="34" charset="0"/>
              </a:rPr>
              <a:t>91%</a:t>
            </a:r>
          </a:p>
        </p:txBody>
      </p:sp>
    </p:spTree>
    <p:extLst>
      <p:ext uri="{BB962C8B-B14F-4D97-AF65-F5344CB8AC3E}">
        <p14:creationId xmlns:p14="http://schemas.microsoft.com/office/powerpoint/2010/main" val="3199363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6008767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2907" y="5053454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146374" y="436998"/>
            <a:ext cx="6821417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</a:rPr>
            </a:br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</a:rPr>
              <a:t>PRESUPUESTO EJECUTADO EN SST 2021: </a:t>
            </a:r>
            <a:r>
              <a:rPr lang="es-CO" sz="2800" b="1" dirty="0">
                <a:solidFill>
                  <a:srgbClr val="000000"/>
                </a:solidFill>
                <a:latin typeface="Arial Narrow" panose="020B0606020202030204" pitchFamily="34" charset="0"/>
              </a:rPr>
              <a:t>$ 13.500.000</a:t>
            </a:r>
          </a:p>
          <a:p>
            <a:br>
              <a:rPr lang="es-CO" sz="2000" b="1" dirty="0">
                <a:solidFill>
                  <a:srgbClr val="000000"/>
                </a:solidFill>
              </a:rPr>
            </a:br>
            <a:r>
              <a:rPr lang="es-CO" sz="2000" dirty="0">
                <a:solidFill>
                  <a:srgbClr val="000000"/>
                </a:solidFill>
              </a:rPr>
              <a:t>               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rgbClr val="000000"/>
                </a:solidFill>
                <a:latin typeface="Arial Narrow" panose="020B0606020202030204" pitchFamily="34" charset="0"/>
              </a:rPr>
              <a:t>RECARGA DE EXTINTORES 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rgbClr val="000000"/>
                </a:solidFill>
                <a:latin typeface="Arial Narrow" panose="020B0606020202030204" pitchFamily="34" charset="0"/>
              </a:rPr>
              <a:t>COMPRA DE EPP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rgbClr val="000000"/>
                </a:solidFill>
                <a:latin typeface="Arial Narrow" panose="020B0606020202030204" pitchFamily="34" charset="0"/>
              </a:rPr>
              <a:t>COMPRA DE DESCANSAPIES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rgbClr val="000000"/>
                </a:solidFill>
                <a:latin typeface="Arial Narrow" panose="020B0606020202030204" pitchFamily="34" charset="0"/>
              </a:rPr>
              <a:t>COMPRA DE BOTIQUINES COMPLETOS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rgbClr val="000000"/>
                </a:solidFill>
                <a:latin typeface="Arial Narrow" panose="020B0606020202030204" pitchFamily="34" charset="0"/>
              </a:rPr>
              <a:t>APLICACIÓN DE BATERIAS DE RIESGO PSICOSOCIAL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rgbClr val="000000"/>
                </a:solidFill>
                <a:latin typeface="Arial Narrow" panose="020B0606020202030204" pitchFamily="34" charset="0"/>
              </a:rPr>
              <a:t> SEMANA DE LA SALUD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rgbClr val="000000"/>
                </a:solidFill>
                <a:latin typeface="Arial Narrow" panose="020B0606020202030204" pitchFamily="34" charset="0"/>
              </a:rPr>
              <a:t>EXAMENES  OCUPACIONALES PERIODICOS    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rgbClr val="000000"/>
                </a:solidFill>
                <a:latin typeface="Arial Narrow" panose="020B0606020202030204" pitchFamily="34" charset="0"/>
              </a:rPr>
              <a:t>TALLERES RIESGO PSICOSOCIAL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sz="2000" dirty="0">
              <a:solidFill>
                <a:srgbClr val="000000"/>
              </a:solidFill>
            </a:endParaRPr>
          </a:p>
          <a:p>
            <a:endParaRPr lang="es-CO" sz="2000" dirty="0">
              <a:solidFill>
                <a:srgbClr val="000000"/>
              </a:solidFill>
            </a:endParaRPr>
          </a:p>
          <a:p>
            <a:endParaRPr lang="es-CO" sz="2000" b="1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755576" y="1536175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951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6008767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2907" y="5053454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539552" y="612844"/>
            <a:ext cx="790335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600" b="1" dirty="0">
                <a:solidFill>
                  <a:srgbClr val="000000"/>
                </a:solidFill>
                <a:latin typeface="Arial Narrow" panose="020B0606020202030204" pitchFamily="34" charset="0"/>
              </a:rPr>
              <a:t>ADECUACIONES LOCATIVAS </a:t>
            </a:r>
          </a:p>
          <a:p>
            <a:br>
              <a:rPr lang="es-CO" sz="2000" dirty="0">
                <a:solidFill>
                  <a:srgbClr val="000000"/>
                </a:solidFill>
              </a:rPr>
            </a:br>
            <a:r>
              <a:rPr lang="es-CO" sz="2000" dirty="0">
                <a:solidFill>
                  <a:srgbClr val="000000"/>
                </a:solidFill>
              </a:rPr>
              <a:t>      </a:t>
            </a:r>
            <a:r>
              <a:rPr lang="es-CO" sz="3200" dirty="0">
                <a:solidFill>
                  <a:srgbClr val="000000"/>
                </a:solidFill>
                <a:latin typeface="Arial Narrow" panose="020B0606020202030204" pitchFamily="34" charset="0"/>
              </a:rPr>
              <a:t>           </a:t>
            </a:r>
            <a:endParaRPr lang="es-CO" sz="3200" dirty="0">
              <a:solidFill>
                <a:srgbClr val="00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Reubicación de la oficina de la subdirección tecnica.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Reubicación de la nueva sala de comercialización.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Reparación del Malacate.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Reorganización del archivo central y archivo histórico.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CO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endParaRPr lang="es-CO" sz="32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755576" y="1536175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687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6053989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7969" y="5013176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043608" y="620688"/>
            <a:ext cx="7128792" cy="58734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Bef>
                <a:spcPts val="1200"/>
              </a:spcBef>
            </a:pPr>
            <a:r>
              <a:rPr lang="es-CO" sz="2800" b="1" kern="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CONDICIONES DE SALUD</a:t>
            </a:r>
          </a:p>
          <a:p>
            <a:pPr lvl="0">
              <a:lnSpc>
                <a:spcPct val="150000"/>
              </a:lnSpc>
              <a:spcBef>
                <a:spcPts val="1200"/>
              </a:spcBef>
            </a:pPr>
            <a:r>
              <a:rPr lang="es-CO" sz="28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Exámenes periódicos realizados 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28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realizaron 15 exámenes con concepto médico ocupacional</a:t>
            </a:r>
          </a:p>
          <a:p>
            <a:pPr lvl="0">
              <a:lnSpc>
                <a:spcPct val="107000"/>
              </a:lnSpc>
              <a:spcBef>
                <a:spcPts val="1200"/>
              </a:spcBef>
            </a:pPr>
            <a:r>
              <a:rPr lang="es-CO" sz="2800" b="1" kern="0" dirty="0">
                <a:solidFill>
                  <a:schemeClr val="accent1">
                    <a:lumMod val="75000"/>
                  </a:schemeClr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Exámenes de ingreso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28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realizaron 2 exámenes de ingreso a las señoras Blanca Cecilia Toro y Lina María llanos.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CO" sz="2800" b="1" kern="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Exámenes de egreso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s-CO" sz="2800" kern="0" dirty="0">
                <a:solidFill>
                  <a:srgbClr val="00000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 realizaron  2 exámenes de egreso a las señoras Blanca Ramírez  y Dora Pulido.</a:t>
            </a:r>
          </a:p>
        </p:txBody>
      </p:sp>
      <p:sp>
        <p:nvSpPr>
          <p:cNvPr id="2" name="1 Rectángulo"/>
          <p:cNvSpPr/>
          <p:nvPr/>
        </p:nvSpPr>
        <p:spPr>
          <a:xfrm>
            <a:off x="765775" y="1585952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332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447" y="6053989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7969" y="5013176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1043608" y="620688"/>
            <a:ext cx="7128792" cy="6003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Bef>
                <a:spcPts val="1200"/>
              </a:spcBef>
            </a:pPr>
            <a:r>
              <a:rPr lang="es-CO" sz="2800" b="1" kern="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CONDICIONES DE SALUD</a:t>
            </a:r>
          </a:p>
          <a:p>
            <a:pPr lvl="0" algn="ctr">
              <a:lnSpc>
                <a:spcPct val="150000"/>
              </a:lnSpc>
              <a:spcBef>
                <a:spcPts val="1200"/>
              </a:spcBef>
            </a:pPr>
            <a:endParaRPr lang="es-CO" sz="2800" b="1" kern="0" dirty="0">
              <a:solidFill>
                <a:srgbClr val="000000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sz="2800" b="1" kern="0" dirty="0">
                <a:solidFill>
                  <a:schemeClr val="accent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Baterías de Riesgo Psicosocial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aplico la </a:t>
            </a:r>
            <a:r>
              <a:rPr lang="es-ES" sz="28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batería de instrumentos para la evaluación de factores de riesgo psicosocial por parte de la profesional Diana Buitrago.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altLang="es-CO" sz="2800" dirty="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Este proceso se realizó a 15 funcionarios entre los meses de septiembre y octubre de 2021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ES" altLang="es-CO" sz="24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ES" altLang="es-CO" sz="24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CO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755576" y="1585953"/>
            <a:ext cx="69739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dirty="0"/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CO" sz="4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070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1744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5949280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4941168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611779" y="451977"/>
            <a:ext cx="7371148" cy="507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Bef>
                <a:spcPts val="1200"/>
              </a:spcBef>
            </a:pPr>
            <a:r>
              <a:rPr lang="es-CO" sz="2800" b="1" kern="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EPP entregados</a:t>
            </a:r>
            <a:r>
              <a:rPr lang="es-CO" sz="2800" b="1" kern="0" dirty="0">
                <a:solidFill>
                  <a:srgbClr val="2F5496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CO" sz="1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CO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</a:t>
            </a:r>
            <a:r>
              <a:rPr lang="es-CO" sz="28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entregaron los siguientes EPP</a:t>
            </a:r>
            <a:endParaRPr lang="es-CO" sz="2800" dirty="0">
              <a:solidFill>
                <a:srgbClr val="000000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Botas</a:t>
            </a:r>
            <a:endParaRPr lang="es-CO" sz="2800" dirty="0">
              <a:solidFill>
                <a:srgbClr val="000000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Cascos</a:t>
            </a:r>
            <a:endParaRPr lang="es-CO" sz="2800" dirty="0">
              <a:solidFill>
                <a:srgbClr val="000000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Tapa oídos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s-CO" sz="2800" dirty="0">
                <a:solidFill>
                  <a:srgbClr val="0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Monogafas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endParaRPr lang="es-CO" altLang="es-CO" sz="1600" b="1" kern="0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endParaRPr lang="es-CO" altLang="es-CO" sz="2000" b="1" kern="0" dirty="0">
              <a:solidFill>
                <a:srgbClr val="2F5496"/>
              </a:solidFill>
              <a:latin typeface="Calibri Light" panose="020F03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endParaRPr lang="es-CO" sz="2800" b="1" dirty="0">
              <a:solidFill>
                <a:srgbClr val="00000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963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41744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8" name="Picture 2" descr="ESCUDO DOSQUEBRADA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5949280"/>
            <a:ext cx="692878" cy="784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294" y="4941168"/>
            <a:ext cx="686031" cy="88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683568" y="1105904"/>
            <a:ext cx="7371148" cy="4303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</a:pPr>
            <a:r>
              <a:rPr lang="es-CO" altLang="es-CO" sz="2800" b="1" kern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Integrantes COPASST y COCOLAB</a:t>
            </a:r>
            <a:endParaRPr lang="es-CO" sz="1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t"/>
            <a:r>
              <a:rPr lang="es-CO" sz="2400" b="1" dirty="0">
                <a:solidFill>
                  <a:srgbClr val="000000"/>
                </a:solidFill>
                <a:latin typeface="Arial Narrow" panose="020B0606020202030204" pitchFamily="34" charset="0"/>
              </a:rPr>
              <a:t>JUAN DAVID RIVERA</a:t>
            </a:r>
            <a:endParaRPr lang="es-ES" sz="24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fontAlgn="t"/>
            <a:r>
              <a:rPr lang="es-CO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PRESIDENTE</a:t>
            </a:r>
            <a:endParaRPr lang="es-ES" sz="20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fontAlgn="t"/>
            <a:r>
              <a:rPr lang="es-CO" sz="2400" b="1" dirty="0">
                <a:solidFill>
                  <a:srgbClr val="000000"/>
                </a:solidFill>
                <a:latin typeface="Arial Narrow" panose="020B0606020202030204" pitchFamily="34" charset="0"/>
              </a:rPr>
              <a:t>YUL ARIAS </a:t>
            </a:r>
            <a:endParaRPr lang="es-ES" sz="24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fontAlgn="t"/>
            <a:r>
              <a:rPr lang="es-CO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PRESIDENTE SUPLENTE</a:t>
            </a:r>
            <a:endParaRPr lang="es-ES" sz="20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fontAlgn="t"/>
            <a:r>
              <a:rPr lang="es-CO" sz="2400" b="1" dirty="0">
                <a:solidFill>
                  <a:srgbClr val="000000"/>
                </a:solidFill>
                <a:latin typeface="Arial Narrow" panose="020B0606020202030204" pitchFamily="34" charset="0"/>
              </a:rPr>
              <a:t>BEATRIZ ELENA SALAZAR</a:t>
            </a:r>
            <a:endParaRPr lang="es-ES" sz="24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fontAlgn="t"/>
            <a:r>
              <a:rPr lang="es-CO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SECRETARIA</a:t>
            </a:r>
            <a:endParaRPr lang="es-ES" sz="20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r>
              <a:rPr lang="es-CO" sz="2400" b="1" dirty="0">
                <a:solidFill>
                  <a:srgbClr val="000000"/>
                </a:solidFill>
                <a:latin typeface="Arial Narrow" panose="020B0606020202030204" pitchFamily="34" charset="0"/>
              </a:rPr>
              <a:t>ANDREA MARCELA VASQUEZ</a:t>
            </a:r>
            <a:endParaRPr lang="es-ES" sz="24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fontAlgn="t"/>
            <a:r>
              <a:rPr lang="es-CO" sz="2000" dirty="0">
                <a:solidFill>
                  <a:srgbClr val="000000"/>
                </a:solidFill>
                <a:latin typeface="Arial Narrow" panose="020B0606020202030204" pitchFamily="34" charset="0"/>
              </a:rPr>
              <a:t>SECRETARIA SUPLENTE</a:t>
            </a:r>
            <a:endParaRPr lang="es-ES" sz="2000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endParaRPr lang="es-CO" altLang="es-CO" sz="2000" b="1" kern="0" dirty="0">
              <a:solidFill>
                <a:srgbClr val="2F5496"/>
              </a:solidFill>
              <a:latin typeface="Calibri Light" panose="020F03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endParaRPr lang="es-CO" sz="2800" b="1" dirty="0">
              <a:solidFill>
                <a:srgbClr val="000000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0190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yacencia">
  <a:themeElements>
    <a:clrScheme name="Personalizado 2">
      <a:dk1>
        <a:srgbClr val="94C600"/>
      </a:dk1>
      <a:lt1>
        <a:sysClr val="window" lastClr="FFFFFF"/>
      </a:lt1>
      <a:dk2>
        <a:srgbClr val="94C600"/>
      </a:dk2>
      <a:lt2>
        <a:srgbClr val="94C600"/>
      </a:lt2>
      <a:accent1>
        <a:srgbClr val="94C600"/>
      </a:accent1>
      <a:accent2>
        <a:srgbClr val="CAF278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yace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ducción Sistema Integrado de Gestión" id="{57CEEBF6-3B09-429D-A078-D8F24FADC4C1}" vid="{0DEE6B66-6DE1-45B0-8B8D-5B493FD1992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3231</TotalTime>
  <Words>354</Words>
  <Application>Microsoft Office PowerPoint</Application>
  <PresentationFormat>Presentación en pantalla (4:3)</PresentationFormat>
  <Paragraphs>96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Cambria</vt:lpstr>
      <vt:lpstr>Century Gothic</vt:lpstr>
      <vt:lpstr>Wingdings</vt:lpstr>
      <vt:lpstr>Adyacencia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user1</dc:creator>
  <cp:lastModifiedBy>sandra</cp:lastModifiedBy>
  <cp:revision>326</cp:revision>
  <cp:lastPrinted>2017-08-31T19:47:15Z</cp:lastPrinted>
  <dcterms:created xsi:type="dcterms:W3CDTF">2013-07-16T20:40:27Z</dcterms:created>
  <dcterms:modified xsi:type="dcterms:W3CDTF">2022-04-18T18:01:45Z</dcterms:modified>
</cp:coreProperties>
</file>